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71" r:id="rId3"/>
    <p:sldId id="257" r:id="rId4"/>
    <p:sldId id="258" r:id="rId5"/>
    <p:sldId id="262" r:id="rId6"/>
    <p:sldId id="260" r:id="rId7"/>
    <p:sldId id="263" r:id="rId8"/>
    <p:sldId id="272" r:id="rId9"/>
    <p:sldId id="264" r:id="rId10"/>
    <p:sldId id="265" r:id="rId11"/>
    <p:sldId id="266" r:id="rId12"/>
    <p:sldId id="277" r:id="rId13"/>
    <p:sldId id="279" r:id="rId14"/>
    <p:sldId id="281" r:id="rId15"/>
    <p:sldId id="280" r:id="rId16"/>
    <p:sldId id="282" r:id="rId17"/>
    <p:sldId id="267" r:id="rId18"/>
    <p:sldId id="270" r:id="rId19"/>
    <p:sldId id="273" r:id="rId20"/>
    <p:sldId id="274" r:id="rId21"/>
    <p:sldId id="275" r:id="rId22"/>
    <p:sldId id="278" r:id="rId23"/>
    <p:sldId id="283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01"/>
  </p:normalViewPr>
  <p:slideViewPr>
    <p:cSldViewPr snapToGrid="0" snapToObjects="1">
      <p:cViewPr>
        <p:scale>
          <a:sx n="109" d="100"/>
          <a:sy n="109" d="100"/>
        </p:scale>
        <p:origin x="2304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50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81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28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09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396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67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3808" y="1277471"/>
            <a:ext cx="3228191" cy="5580528"/>
          </a:xfrm>
        </p:spPr>
        <p:txBody>
          <a:bodyPr/>
          <a:lstStyle/>
          <a:p>
            <a:r>
              <a:rPr lang="en-US" sz="2800" dirty="0" smtClean="0"/>
              <a:t>Predicting the </a:t>
            </a:r>
            <a:r>
              <a:rPr lang="en-US" sz="2800" dirty="0" err="1" smtClean="0"/>
              <a:t>ncaa</a:t>
            </a:r>
            <a:r>
              <a:rPr lang="en-US" sz="2800" dirty="0" smtClean="0"/>
              <a:t> Basketball tournament with Machine Learning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1400" dirty="0" smtClean="0"/>
              <a:t>Andrew Levandoski</a:t>
            </a:r>
            <a:br>
              <a:rPr lang="en-US" sz="1400" dirty="0" smtClean="0"/>
            </a:br>
            <a:r>
              <a:rPr lang="en-US" sz="1400" dirty="0" smtClean="0"/>
              <a:t> and </a:t>
            </a:r>
            <a:br>
              <a:rPr lang="en-US" sz="1400" dirty="0" smtClean="0"/>
            </a:br>
            <a:r>
              <a:rPr lang="en-US" sz="1400" dirty="0" smtClean="0"/>
              <a:t>Jonathan Lobo</a:t>
            </a:r>
            <a:br>
              <a:rPr lang="en-US" sz="1400" dirty="0" smtClean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1" r="-974"/>
          <a:stretch/>
        </p:blipFill>
        <p:spPr>
          <a:xfrm>
            <a:off x="277009" y="0"/>
            <a:ext cx="8686800" cy="688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385" y="6606176"/>
            <a:ext cx="2127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Ringer/Getty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227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948" y="469140"/>
            <a:ext cx="3964899" cy="1492132"/>
          </a:xfrm>
        </p:spPr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0289" y="2422937"/>
            <a:ext cx="3964899" cy="3593591"/>
          </a:xfrm>
        </p:spPr>
        <p:txBody>
          <a:bodyPr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Adapted from </a:t>
            </a:r>
            <a:r>
              <a:rPr lang="en-US" dirty="0" err="1" smtClean="0"/>
              <a:t>Kaggle’s</a:t>
            </a:r>
            <a:r>
              <a:rPr lang="en-US" dirty="0" smtClean="0"/>
              <a:t> dataset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14 chosen statistics computed based on rolling averages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Includes only the 15 most recent games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8761" y="1307547"/>
            <a:ext cx="4796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Field Goals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3-Pointers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Atttempted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Free Throws Attempted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Defensive Rebounds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Assists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Turnovers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Fouls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 Location (Home or Away/Neutral)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0426" y="1961272"/>
            <a:ext cx="3552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IMPORTANT NOTES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146500"/>
            <a:ext cx="3092115" cy="1196671"/>
          </a:xfrm>
        </p:spPr>
        <p:txBody>
          <a:bodyPr/>
          <a:lstStyle/>
          <a:p>
            <a:pPr algn="ctr"/>
            <a:r>
              <a:rPr lang="en-US" dirty="0" smtClean="0"/>
              <a:t>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233" y="1146500"/>
            <a:ext cx="6280877" cy="4985124"/>
          </a:xfrm>
        </p:spPr>
        <p:txBody>
          <a:bodyPr/>
          <a:lstStyle/>
          <a:p>
            <a:r>
              <a:rPr lang="en-US" dirty="0" smtClean="0"/>
              <a:t>Adaptive Boosting</a:t>
            </a:r>
          </a:p>
          <a:p>
            <a:r>
              <a:rPr lang="en-US" dirty="0" smtClean="0"/>
              <a:t>K-Nearest Neighbors</a:t>
            </a:r>
          </a:p>
          <a:p>
            <a:r>
              <a:rPr lang="en-US" dirty="0" smtClean="0"/>
              <a:t>Naïve Bayes</a:t>
            </a:r>
          </a:p>
          <a:p>
            <a:r>
              <a:rPr lang="en-US" dirty="0" smtClean="0"/>
              <a:t>Neural Network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Support Vector Machine</a:t>
            </a:r>
          </a:p>
          <a:p>
            <a:r>
              <a:rPr lang="en-US" b="1" dirty="0" smtClean="0"/>
              <a:t>Random Forests 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495797"/>
            <a:ext cx="3249512" cy="4164164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Trained for </a:t>
            </a:r>
            <a:r>
              <a:rPr lang="en-US" i="1" dirty="0" smtClean="0"/>
              <a:t>classification</a:t>
            </a:r>
            <a:r>
              <a:rPr lang="en-US" dirty="0" smtClean="0"/>
              <a:t> (picking a winner and loser for each matchup) </a:t>
            </a:r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etermining the </a:t>
            </a:r>
            <a:r>
              <a:rPr lang="en-US" i="1" dirty="0" smtClean="0"/>
              <a:t>likelihood</a:t>
            </a:r>
            <a:r>
              <a:rPr lang="en-US" dirty="0" smtClean="0"/>
              <a:t> of each 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2286002"/>
            <a:ext cx="10799645" cy="15826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combination of learning models increases classification accuracy</a:t>
            </a:r>
          </a:p>
          <a:p>
            <a:r>
              <a:rPr lang="en-US" sz="2400" b="1" dirty="0" smtClean="0"/>
              <a:t>Bagging: </a:t>
            </a:r>
            <a:r>
              <a:rPr lang="en-US" sz="2400" dirty="0" smtClean="0"/>
              <a:t>average noisy and unbiased models to create a model with low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1131" y="4280101"/>
            <a:ext cx="645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random forest algorithm acts as a large collection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decorrelated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4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98" y="3241486"/>
                <a:ext cx="61234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61" y="2687488"/>
                <a:ext cx="2348207" cy="1477328"/>
              </a:xfrm>
              <a:prstGeom prst="rect">
                <a:avLst/>
              </a:prstGeom>
              <a:blipFill rotWithShape="0">
                <a:blip r:embed="rId3"/>
                <a:stretch>
                  <a:fillRect t="-23967" b="-30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61186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19525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87338" y="2567354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14851" y="4188262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60677" y="2567354"/>
            <a:ext cx="7657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87338" y="2567354"/>
            <a:ext cx="27513" cy="1620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38800" y="1874517"/>
            <a:ext cx="798964" cy="81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39508" y="4188262"/>
            <a:ext cx="726830" cy="98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10700" y="1701574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1 of the 1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4760" y="5047059"/>
            <a:ext cx="282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2 of the N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sample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subsets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subsets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3" y="2580913"/>
                <a:ext cx="6997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898" y="1749916"/>
                <a:ext cx="2646622" cy="2031325"/>
              </a:xfrm>
              <a:prstGeom prst="rect">
                <a:avLst/>
              </a:prstGeom>
              <a:blipFill rotWithShape="0">
                <a:blip r:embed="rId3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30922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47001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08576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6089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79731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576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88" y="2580913"/>
                <a:ext cx="7050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36          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413" y="1749916"/>
                <a:ext cx="2571217" cy="2031325"/>
              </a:xfrm>
              <a:prstGeom prst="rect">
                <a:avLst/>
              </a:prstGeom>
              <a:blipFill rotWithShape="0">
                <a:blip r:embed="rId5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9925437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41516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03091" y="168985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0604" y="384130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74246" y="168985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03091" y="168985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35" y="5024173"/>
                <a:ext cx="7729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24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39          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      </m:t>
                    </m:r>
                    <m:r>
                      <a:rPr lang="en-US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     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60" y="4193176"/>
                <a:ext cx="2640146" cy="2031325"/>
              </a:xfrm>
              <a:prstGeom prst="rect">
                <a:avLst/>
              </a:prstGeom>
              <a:blipFill rotWithShape="0">
                <a:blip r:embed="rId7"/>
                <a:stretch>
                  <a:fillRect t="-1741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662884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78963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40538" y="4133110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68051" y="6284569"/>
            <a:ext cx="1488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1693" y="4133110"/>
            <a:ext cx="16079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0538" y="4133110"/>
            <a:ext cx="27513" cy="2151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691973" y="2950245"/>
            <a:ext cx="160273" cy="10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96725" y="1172308"/>
            <a:ext cx="451825" cy="14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12951" y="5393505"/>
            <a:ext cx="310984" cy="43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28262" y="4044462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48550" y="974588"/>
            <a:ext cx="163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Decision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Tree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46500" y="5656726"/>
            <a:ext cx="169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	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⋮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→1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3031" y="2203939"/>
                <a:ext cx="5407030" cy="35935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51012" y="2899228"/>
            <a:ext cx="292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Label as majority vote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876800" y="2110154"/>
            <a:ext cx="351692" cy="20398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843" y="688937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 smtClean="0"/>
              <a:t>Method Evaluation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85"/>
            <a:ext cx="5152132" cy="6880485"/>
          </a:xfrm>
        </p:spPr>
      </p:pic>
      <p:sp>
        <p:nvSpPr>
          <p:cNvPr id="7" name="TextBox 6"/>
          <p:cNvSpPr txBox="1"/>
          <p:nvPr/>
        </p:nvSpPr>
        <p:spPr>
          <a:xfrm>
            <a:off x="6061024" y="1742353"/>
            <a:ext cx="4601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Bracket score</a:t>
            </a:r>
          </a:p>
          <a:p>
            <a:pPr marL="285750" indent="-2857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 Loss (for probabilities)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𝐿𝑜𝑔𝐿𝑜𝑠𝑠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282" y="4034080"/>
                <a:ext cx="5237267" cy="756233"/>
              </a:xfrm>
              <a:prstGeom prst="rect">
                <a:avLst/>
              </a:prstGeom>
              <a:blipFill rotWithShape="0"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2113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Ringer/Getty Images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1508" y="4976734"/>
            <a:ext cx="571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here n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number of games played, </a:t>
            </a:r>
          </a:p>
          <a:p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  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predicted probability of team 1 beating team 2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and </a:t>
            </a:r>
            <a:r>
              <a:rPr lang="en-US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i="1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1 if team 1 wins, 0 if team 2 wins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 smtClean="0"/>
              <a:t>Classification accuracy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202322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/>
                <a:gridCol w="1294281"/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Accuracy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.667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.619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.698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Neural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.794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Regression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.762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SVM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.683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 Forests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.698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15790" y="-54974"/>
            <a:ext cx="5516380" cy="7012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8328" y="6581001"/>
            <a:ext cx="2698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Ringer/Getty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93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tournament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6318355" cy="1492132"/>
          </a:xfrm>
        </p:spPr>
        <p:txBody>
          <a:bodyPr/>
          <a:lstStyle/>
          <a:p>
            <a:r>
              <a:rPr lang="en-US" dirty="0" smtClean="0"/>
              <a:t>Bracket </a:t>
            </a:r>
            <a:br>
              <a:rPr lang="en-US" dirty="0" smtClean="0"/>
            </a:br>
            <a:r>
              <a:rPr lang="en-US" dirty="0" smtClean="0"/>
              <a:t>Scores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103447"/>
              </p:ext>
            </p:extLst>
          </p:nvPr>
        </p:nvGraphicFramePr>
        <p:xfrm>
          <a:off x="1911246" y="2271892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/>
                <a:gridCol w="1294281"/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Score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400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600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610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Neural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650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Regression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670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SVM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570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 Forests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900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445770" y="-78341"/>
            <a:ext cx="5501390" cy="69935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0597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08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707" y="718919"/>
            <a:ext cx="6318355" cy="1492132"/>
          </a:xfrm>
        </p:spPr>
        <p:txBody>
          <a:bodyPr/>
          <a:lstStyle/>
          <a:p>
            <a:r>
              <a:rPr lang="en-US" smtClean="0"/>
              <a:t>Log Loss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370348"/>
              </p:ext>
            </p:extLst>
          </p:nvPr>
        </p:nvGraphicFramePr>
        <p:xfrm>
          <a:off x="1941226" y="2076139"/>
          <a:ext cx="3350301" cy="38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020"/>
                <a:gridCol w="1294281"/>
              </a:tblGrid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Score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1.261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.687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.579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Neural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.545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Regression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.529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SVM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.657</a:t>
                      </a:r>
                      <a:endParaRPr lang="en-US" sz="2000" dirty="0"/>
                    </a:p>
                  </a:txBody>
                  <a:tcPr/>
                </a:tc>
              </a:tr>
              <a:tr h="48624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 Forests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.578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58" y="0"/>
            <a:ext cx="0" cy="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-117" r="40921" b="-109"/>
          <a:stretch/>
        </p:blipFill>
        <p:spPr>
          <a:xfrm>
            <a:off x="6372321" y="-78340"/>
            <a:ext cx="5544859" cy="70487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5998" y="6581001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Ringer/Getty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68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35228"/>
              </p:ext>
            </p:extLst>
          </p:nvPr>
        </p:nvGraphicFramePr>
        <p:xfrm>
          <a:off x="1250948" y="1874517"/>
          <a:ext cx="1017905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763"/>
                <a:gridCol w="2544763"/>
                <a:gridCol w="2544763"/>
                <a:gridCol w="25447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 Loss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Bracket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AdaBoost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1.261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SVM</a:t>
                      </a:r>
                      <a:endParaRPr 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.657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Bayes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</a:t>
                      </a:r>
                      <a:r>
                        <a:rPr lang="en-US" sz="2000" dirty="0" smtClean="0"/>
                        <a:t>579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Neural</a:t>
                      </a:r>
                      <a:r>
                        <a:rPr lang="en-US" sz="2000" baseline="0" dirty="0" smtClean="0"/>
                        <a:t> 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 Forests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.578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Regression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.</a:t>
                      </a:r>
                      <a:r>
                        <a:rPr lang="en-US" sz="2000" dirty="0" smtClean="0"/>
                        <a:t>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.762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31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HWAAHH??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0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4677" y="1874517"/>
            <a:ext cx="101701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Credits: Getty Images, The Ringer</a:t>
            </a:r>
          </a:p>
          <a:p>
            <a:endParaRPr lang="en-US" dirty="0"/>
          </a:p>
          <a:p>
            <a:r>
              <a:rPr lang="en-US" dirty="0"/>
              <a:t>B.J. Coleman, J.M. </a:t>
            </a:r>
            <a:r>
              <a:rPr lang="en-US" dirty="0" err="1"/>
              <a:t>DuMond</a:t>
            </a:r>
            <a:r>
              <a:rPr lang="en-US" dirty="0"/>
              <a:t>, and A.K. Lynch, </a:t>
            </a:r>
            <a:r>
              <a:rPr lang="en-US" dirty="0" smtClean="0"/>
              <a:t>“Evidence of </a:t>
            </a:r>
            <a:r>
              <a:rPr lang="en-US" dirty="0"/>
              <a:t>Bias in NCAA Tournament Selection </a:t>
            </a:r>
            <a:r>
              <a:rPr lang="en-US" dirty="0" smtClean="0"/>
              <a:t>and Seeding”, </a:t>
            </a:r>
          </a:p>
          <a:p>
            <a:r>
              <a:rPr lang="en-US" dirty="0"/>
              <a:t>	</a:t>
            </a:r>
            <a:r>
              <a:rPr lang="en-US" i="1" dirty="0" smtClean="0"/>
              <a:t>Managerial </a:t>
            </a:r>
            <a:r>
              <a:rPr lang="en-US" i="1" dirty="0"/>
              <a:t>and Decision </a:t>
            </a:r>
            <a:r>
              <a:rPr lang="en-US" i="1" dirty="0" smtClean="0"/>
              <a:t>Economics</a:t>
            </a:r>
            <a:r>
              <a:rPr lang="en-US" dirty="0" smtClean="0"/>
              <a:t>, </a:t>
            </a:r>
            <a:r>
              <a:rPr lang="en-US" dirty="0"/>
              <a:t>vol. 31, 2010</a:t>
            </a:r>
            <a:r>
              <a:rPr lang="en-US" dirty="0" smtClean="0"/>
              <a:t>.</a:t>
            </a:r>
          </a:p>
          <a:p>
            <a:r>
              <a:rPr lang="en-US" dirty="0" err="1"/>
              <a:t>Kaggle.com</a:t>
            </a:r>
            <a:r>
              <a:rPr lang="en-US" dirty="0"/>
              <a:t>, </a:t>
            </a:r>
            <a:r>
              <a:rPr lang="en-US" dirty="0" smtClean="0"/>
              <a:t>March Machine </a:t>
            </a:r>
            <a:r>
              <a:rPr lang="en-US" dirty="0"/>
              <a:t>Learning Mania </a:t>
            </a:r>
            <a:r>
              <a:rPr lang="en-US" dirty="0" smtClean="0"/>
              <a:t>2017”, “https</a:t>
            </a:r>
            <a:r>
              <a:rPr lang="en-US" dirty="0"/>
              <a:t>://</a:t>
            </a:r>
            <a:r>
              <a:rPr lang="en-US" dirty="0" err="1" smtClean="0"/>
              <a:t>www.kaggle.com</a:t>
            </a:r>
            <a:r>
              <a:rPr lang="en-US" dirty="0" smtClean="0"/>
              <a:t>/c/march-machine-learning-</a:t>
            </a:r>
          </a:p>
          <a:p>
            <a:r>
              <a:rPr lang="en-US" dirty="0"/>
              <a:t>	</a:t>
            </a:r>
            <a:r>
              <a:rPr lang="en-US" dirty="0" smtClean="0"/>
              <a:t>mania-2017”, </a:t>
            </a:r>
            <a:r>
              <a:rPr lang="en-US" dirty="0"/>
              <a:t>2017</a:t>
            </a:r>
            <a:r>
              <a:rPr lang="en-US" dirty="0" smtClean="0"/>
              <a:t>.</a:t>
            </a:r>
          </a:p>
          <a:p>
            <a:r>
              <a:rPr lang="en-US" dirty="0"/>
              <a:t>L.H. Yuan et al, </a:t>
            </a:r>
            <a:r>
              <a:rPr lang="en-US" dirty="0" smtClean="0"/>
              <a:t>“A </a:t>
            </a:r>
            <a:r>
              <a:rPr lang="en-US" dirty="0"/>
              <a:t>mixture-of-modelers approach to forecasting NCAA tournament </a:t>
            </a:r>
            <a:r>
              <a:rPr lang="en-US" dirty="0" smtClean="0"/>
              <a:t>outcomes”, </a:t>
            </a:r>
            <a:r>
              <a:rPr lang="en-US" i="1" dirty="0" smtClean="0"/>
              <a:t>Journal </a:t>
            </a:r>
          </a:p>
          <a:p>
            <a:r>
              <a:rPr lang="en-US" i="1" dirty="0"/>
              <a:t>	</a:t>
            </a:r>
            <a:r>
              <a:rPr lang="en-US" i="1" dirty="0" smtClean="0"/>
              <a:t>of </a:t>
            </a:r>
            <a:r>
              <a:rPr lang="en-US" i="1" dirty="0"/>
              <a:t>Quantitative Analysis of </a:t>
            </a:r>
            <a:r>
              <a:rPr lang="en-US" i="1" dirty="0" smtClean="0"/>
              <a:t>Sports</a:t>
            </a:r>
            <a:r>
              <a:rPr lang="en-US" dirty="0" smtClean="0"/>
              <a:t>, </a:t>
            </a:r>
            <a:r>
              <a:rPr lang="en-US" dirty="0"/>
              <a:t>vol. 11, 2014</a:t>
            </a:r>
            <a:r>
              <a:rPr lang="en-US" dirty="0" smtClean="0"/>
              <a:t>.</a:t>
            </a:r>
          </a:p>
          <a:p>
            <a:r>
              <a:rPr lang="en-US" dirty="0"/>
              <a:t>M.J. Lopez and G.J. Matthews, </a:t>
            </a:r>
            <a:r>
              <a:rPr lang="en-US" dirty="0" smtClean="0"/>
              <a:t>“Building </a:t>
            </a:r>
            <a:r>
              <a:rPr lang="en-US" dirty="0"/>
              <a:t>an NCAA men’s basketball </a:t>
            </a:r>
            <a:r>
              <a:rPr lang="en-US" dirty="0" smtClean="0"/>
              <a:t>predictive model </a:t>
            </a:r>
            <a:r>
              <a:rPr lang="en-US" dirty="0"/>
              <a:t>and </a:t>
            </a:r>
            <a:r>
              <a:rPr lang="en-US" dirty="0" smtClean="0"/>
              <a:t>quantifying </a:t>
            </a:r>
            <a:r>
              <a:rPr lang="en-US" dirty="0"/>
              <a:t>its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success”, </a:t>
            </a:r>
            <a:r>
              <a:rPr lang="en-US" i="1" dirty="0" smtClean="0"/>
              <a:t>Journal </a:t>
            </a:r>
            <a:r>
              <a:rPr lang="en-US" i="1" dirty="0"/>
              <a:t>of Quantitative Analysis of </a:t>
            </a:r>
            <a:r>
              <a:rPr lang="en-US" i="1" dirty="0" smtClean="0"/>
              <a:t>Sports</a:t>
            </a:r>
            <a:r>
              <a:rPr lang="en-US" dirty="0" smtClean="0"/>
              <a:t>, </a:t>
            </a:r>
            <a:r>
              <a:rPr lang="en-US" dirty="0"/>
              <a:t>vol. 11, 2014</a:t>
            </a:r>
            <a:r>
              <a:rPr lang="en-US" dirty="0" smtClean="0"/>
              <a:t>.</a:t>
            </a:r>
          </a:p>
          <a:p>
            <a:r>
              <a:rPr lang="en-US" dirty="0"/>
              <a:t>Z. Shi, S. </a:t>
            </a:r>
            <a:r>
              <a:rPr lang="en-US" dirty="0" err="1"/>
              <a:t>Moorthy</a:t>
            </a:r>
            <a:r>
              <a:rPr lang="en-US" dirty="0"/>
              <a:t>, and A. Zimmermann, </a:t>
            </a:r>
            <a:r>
              <a:rPr lang="en-US" dirty="0" smtClean="0"/>
              <a:t>“Predicting </a:t>
            </a:r>
            <a:r>
              <a:rPr lang="en-US" dirty="0"/>
              <a:t>NCAAB match outcomes using </a:t>
            </a:r>
            <a:r>
              <a:rPr lang="en-US" dirty="0" smtClean="0"/>
              <a:t>ML techniques - </a:t>
            </a:r>
            <a:r>
              <a:rPr lang="en-US" dirty="0"/>
              <a:t>some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results </a:t>
            </a:r>
            <a:r>
              <a:rPr lang="en-US" dirty="0"/>
              <a:t>and lessons </a:t>
            </a:r>
            <a:r>
              <a:rPr lang="en-US" dirty="0" smtClean="0"/>
              <a:t>learned”,  </a:t>
            </a:r>
            <a:r>
              <a:rPr lang="en-US" i="1" dirty="0" err="1" smtClean="0"/>
              <a:t>ArXiv</a:t>
            </a:r>
            <a:r>
              <a:rPr lang="en-US" i="1" dirty="0" smtClean="0"/>
              <a:t> e-prints, </a:t>
            </a:r>
            <a:r>
              <a:rPr lang="en-US" dirty="0" smtClean="0"/>
              <a:t>“https</a:t>
            </a:r>
            <a:r>
              <a:rPr lang="en-US" dirty="0"/>
              <a:t>://</a:t>
            </a:r>
            <a:r>
              <a:rPr lang="en-US" dirty="0" err="1" smtClean="0"/>
              <a:t>arxiv.org</a:t>
            </a:r>
            <a:r>
              <a:rPr lang="en-US" dirty="0" smtClean="0"/>
              <a:t>/abs/1310.3607”, </a:t>
            </a:r>
            <a:r>
              <a:rPr lang="en-US" dirty="0"/>
              <a:t>2013.</a:t>
            </a:r>
          </a:p>
        </p:txBody>
      </p:sp>
    </p:spTree>
    <p:extLst>
      <p:ext uri="{BB962C8B-B14F-4D97-AF65-F5344CB8AC3E}">
        <p14:creationId xmlns:p14="http://schemas.microsoft.com/office/powerpoint/2010/main" val="202822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62303"/>
            <a:ext cx="9927771" cy="1492132"/>
          </a:xfrm>
        </p:spPr>
        <p:txBody>
          <a:bodyPr/>
          <a:lstStyle/>
          <a:p>
            <a:r>
              <a:rPr lang="en-US" dirty="0" smtClean="0"/>
              <a:t>March Madness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008" y="2154435"/>
            <a:ext cx="3340360" cy="197902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68 teams (4 play-in games)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63 single-elimination </a:t>
            </a:r>
            <a:r>
              <a:rPr lang="en-US" dirty="0"/>
              <a:t>g</a:t>
            </a:r>
            <a:r>
              <a:rPr lang="en-US" dirty="0" smtClean="0"/>
              <a:t>ames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4 regions, 16 teams each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 smtClean="0"/>
              <a:t>Each team </a:t>
            </a:r>
            <a:r>
              <a:rPr lang="en-US" dirty="0"/>
              <a:t>s</a:t>
            </a:r>
            <a:r>
              <a:rPr lang="en-US" dirty="0" smtClean="0"/>
              <a:t>eeded 1-16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84" y="0"/>
            <a:ext cx="48391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422" y="4609930"/>
            <a:ext cx="3895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 Champion: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Carolina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(#1 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eed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south region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5977" y="6581001"/>
            <a:ext cx="1878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Ringer/Getty Images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19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2181987" cy="1492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Bracket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"/>
            <a:ext cx="10463814" cy="6855132"/>
          </a:xfrm>
        </p:spPr>
      </p:pic>
      <p:sp>
        <p:nvSpPr>
          <p:cNvPr id="5" name="TextBox 4"/>
          <p:cNvSpPr txBox="1"/>
          <p:nvPr/>
        </p:nvSpPr>
        <p:spPr>
          <a:xfrm rot="5400000">
            <a:off x="8676084" y="2830270"/>
            <a:ext cx="5090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THE BRACKET</a:t>
            </a:r>
            <a:endParaRPr lang="en-US" sz="7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75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1055532"/>
            <a:ext cx="3092115" cy="1196671"/>
          </a:xfrm>
        </p:spPr>
        <p:txBody>
          <a:bodyPr/>
          <a:lstStyle/>
          <a:p>
            <a:r>
              <a:rPr lang="en-US" dirty="0" err="1" smtClean="0"/>
              <a:t>bracketology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22" y="1519275"/>
            <a:ext cx="5918137" cy="4251631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19 million brackets submitted to ESPN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2</a:t>
            </a:r>
            <a:r>
              <a:rPr lang="en-US" baseline="30000" dirty="0"/>
              <a:t>63</a:t>
            </a:r>
            <a:r>
              <a:rPr lang="en-US" dirty="0"/>
              <a:t>, or 19 quintillion, possible brackets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Nobody has ever picked a perfect bracket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endParaRPr lang="en-US" dirty="0"/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$3 billion in bracket pools annually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Warren Buffet offers $1 million for a perfect bracket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2581834"/>
            <a:ext cx="3092115" cy="3888441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/>
              <a:t>ˌ</a:t>
            </a:r>
            <a:r>
              <a:rPr lang="en-US" dirty="0" err="1"/>
              <a:t>brakəˈtäləjē</a:t>
            </a:r>
            <a:r>
              <a:rPr lang="en-US" dirty="0" smtClean="0"/>
              <a:t>/</a:t>
            </a:r>
          </a:p>
          <a:p>
            <a:r>
              <a:rPr lang="en-US" i="1" dirty="0"/>
              <a:t>n</a:t>
            </a:r>
            <a:r>
              <a:rPr lang="en-US" i="1" dirty="0" smtClean="0"/>
              <a:t>oun</a:t>
            </a:r>
            <a:endParaRPr lang="en-US" dirty="0" smtClean="0"/>
          </a:p>
          <a:p>
            <a:r>
              <a:rPr lang="en-US" dirty="0"/>
              <a:t>the activity of predicting the participants in and outcomes of the games in a sports tournament, especially the NCAA college basketball tournament.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4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972" y="611113"/>
            <a:ext cx="8389863" cy="1492132"/>
          </a:xfrm>
        </p:spPr>
        <p:txBody>
          <a:bodyPr/>
          <a:lstStyle/>
          <a:p>
            <a:r>
              <a:rPr lang="en-US" dirty="0" smtClean="0"/>
              <a:t>Using ML to build brackets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20" y="2041415"/>
            <a:ext cx="5367219" cy="2519821"/>
          </a:xfrm>
        </p:spPr>
      </p:pic>
      <p:sp>
        <p:nvSpPr>
          <p:cNvPr id="5" name="TextBox 4"/>
          <p:cNvSpPr txBox="1"/>
          <p:nvPr/>
        </p:nvSpPr>
        <p:spPr>
          <a:xfrm>
            <a:off x="1843663" y="4561236"/>
            <a:ext cx="3966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Kaggle’s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March Machine Learning Mania 2017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69" y="3019173"/>
            <a:ext cx="3659841" cy="26807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81301" y="2188176"/>
            <a:ext cx="2350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FiveThirtyEight’s 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 Engine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3040416"/>
            <a:ext cx="3092115" cy="1196671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Picking a bracket </a:t>
            </a:r>
            <a:r>
              <a:rPr lang="en-US" sz="2800" smtClean="0"/>
              <a:t>is really </a:t>
            </a:r>
            <a:r>
              <a:rPr lang="en-US" sz="2800" dirty="0" smtClean="0"/>
              <a:t>hard!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6" y="0"/>
            <a:ext cx="4431605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92818" y="4775918"/>
            <a:ext cx="3092115" cy="41641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6267" y="3654620"/>
            <a:ext cx="215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Andrew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/>
              </a:rPr>
              <a:t>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72942" y="3827190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72942" y="3379984"/>
            <a:ext cx="575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2875" y="3179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983" y="864173"/>
            <a:ext cx="3092115" cy="1196671"/>
          </a:xfrm>
        </p:spPr>
        <p:txBody>
          <a:bodyPr/>
          <a:lstStyle/>
          <a:p>
            <a:r>
              <a:rPr lang="en-US" dirty="0" smtClean="0"/>
              <a:t>How we </a:t>
            </a:r>
            <a:br>
              <a:rPr lang="en-US" dirty="0" smtClean="0"/>
            </a:br>
            <a:r>
              <a:rPr lang="en-US" dirty="0" smtClean="0"/>
              <a:t>fix 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026" y="2475854"/>
            <a:ext cx="6158418" cy="4985124"/>
          </a:xfrm>
        </p:spPr>
        <p:txBody>
          <a:bodyPr/>
          <a:lstStyle/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Mostly statistical in nature</a:t>
            </a:r>
          </a:p>
          <a:p>
            <a:pPr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Poor </a:t>
            </a:r>
            <a:r>
              <a:rPr lang="en-US" dirty="0" smtClean="0"/>
              <a:t>choice of features</a:t>
            </a:r>
            <a:endParaRPr lang="en-US" dirty="0"/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Seeding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</a:pPr>
            <a:r>
              <a:rPr lang="en-US" dirty="0"/>
              <a:t>Vegas point spread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718" y="2268469"/>
            <a:ext cx="3092115" cy="4164164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 smtClean="0"/>
              <a:t>Pick only unbiased features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 smtClean="0"/>
              <a:t>Analyze a wide range of ML techniques</a:t>
            </a:r>
          </a:p>
          <a:p>
            <a:pPr marL="285750" indent="-285750">
              <a:buClr>
                <a:schemeClr val="bg1"/>
              </a:buClr>
              <a:buFont typeface="Arial" charset="0"/>
              <a:buChar char="•"/>
            </a:pPr>
            <a:r>
              <a:rPr lang="en-US" dirty="0" smtClean="0"/>
              <a:t>Build our own model using random forests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8026" y="864173"/>
            <a:ext cx="4432624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100" dirty="0" smtClean="0">
                <a:latin typeface="+mj-lt"/>
              </a:rPr>
              <a:t>PREVIOUS WORK</a:t>
            </a:r>
            <a:endParaRPr lang="en-US" sz="5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70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398</TotalTime>
  <Words>543</Words>
  <Application>Microsoft Macintosh PowerPoint</Application>
  <PresentationFormat>Widescreen</PresentationFormat>
  <Paragraphs>262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Cambria Math</vt:lpstr>
      <vt:lpstr>Gill Sans MT</vt:lpstr>
      <vt:lpstr>Impact</vt:lpstr>
      <vt:lpstr>Wingdings</vt:lpstr>
      <vt:lpstr>Arial</vt:lpstr>
      <vt:lpstr>Badge</vt:lpstr>
      <vt:lpstr>Predicting the ncaa Basketball tournament with Machine Learning    Andrew Levandoski  and  Jonathan Lobo  </vt:lpstr>
      <vt:lpstr>The tournament</vt:lpstr>
      <vt:lpstr>March Madness</vt:lpstr>
      <vt:lpstr>The Bracket</vt:lpstr>
      <vt:lpstr>bracketology</vt:lpstr>
      <vt:lpstr>Using ML to build brackets</vt:lpstr>
      <vt:lpstr>Picking a bracket is really hard!</vt:lpstr>
      <vt:lpstr>models</vt:lpstr>
      <vt:lpstr>How we  fix this:</vt:lpstr>
      <vt:lpstr>The data</vt:lpstr>
      <vt:lpstr>Learning techniques</vt:lpstr>
      <vt:lpstr>Random Forests</vt:lpstr>
      <vt:lpstr>Decision tree</vt:lpstr>
      <vt:lpstr>Random subsets</vt:lpstr>
      <vt:lpstr>Random subsets</vt:lpstr>
      <vt:lpstr>voting</vt:lpstr>
      <vt:lpstr>Method Evaluation</vt:lpstr>
      <vt:lpstr>Results</vt:lpstr>
      <vt:lpstr>Classification accuracy</vt:lpstr>
      <vt:lpstr>Bracket  Scores</vt:lpstr>
      <vt:lpstr>Log Loss</vt:lpstr>
      <vt:lpstr>PowerPoint Presentation</vt:lpstr>
      <vt:lpstr>HWAAHH??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ncaa Basketball tournament with ML</dc:title>
  <dc:creator>Levandoski, Andrew Gerald</dc:creator>
  <cp:lastModifiedBy>Levandoski, Andrew Gerald</cp:lastModifiedBy>
  <cp:revision>39</cp:revision>
  <dcterms:created xsi:type="dcterms:W3CDTF">2017-04-17T15:18:44Z</dcterms:created>
  <dcterms:modified xsi:type="dcterms:W3CDTF">2017-04-17T22:04:32Z</dcterms:modified>
</cp:coreProperties>
</file>